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7" r:id="rId6"/>
    <p:sldId id="268" r:id="rId7"/>
    <p:sldId id="266" r:id="rId8"/>
    <p:sldId id="258" r:id="rId9"/>
    <p:sldId id="269" r:id="rId10"/>
    <p:sldId id="264" r:id="rId11"/>
    <p:sldId id="270" r:id="rId12"/>
    <p:sldId id="271" r:id="rId13"/>
    <p:sldId id="261" r:id="rId14"/>
  </p:sldIdLst>
  <p:sldSz cx="9144000" cy="5143500" type="screen16x9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0"/>
    <a:srgbClr val="D51067"/>
    <a:srgbClr val="00833E"/>
    <a:srgbClr val="D75F00"/>
    <a:srgbClr val="9ACAEB"/>
    <a:srgbClr val="F0B3CA"/>
    <a:srgbClr val="BDE093"/>
    <a:srgbClr val="FFB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8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77800" y="8763000"/>
            <a:ext cx="127000" cy="127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D857F2-C006-47F6-B24B-C51A73FE2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 rot="-5400000">
            <a:off x="5689600" y="7886700"/>
            <a:ext cx="18669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l-PL" sz="800">
                <a:solidFill>
                  <a:srgbClr val="000000"/>
                </a:solidFill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2630767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0063" y="690563"/>
            <a:ext cx="5930900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1800" y="4716463"/>
            <a:ext cx="5994400" cy="385127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77800" y="8763000"/>
            <a:ext cx="127000" cy="127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006F97-CE37-4F92-AD6B-3057D86C1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 rot="-5400000">
            <a:off x="5689600" y="7886700"/>
            <a:ext cx="18669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l-PL" sz="800">
                <a:solidFill>
                  <a:srgbClr val="000000"/>
                </a:solidFill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3638957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28600" indent="-228600" algn="l" rtl="0" fontAlgn="base">
      <a:spcBef>
        <a:spcPct val="30000"/>
      </a:spcBef>
      <a:spcAft>
        <a:spcPct val="0"/>
      </a:spcAft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685800" indent="-228600" algn="l" rtl="0" fontAlgn="base">
      <a:spcBef>
        <a:spcPct val="30000"/>
      </a:spcBef>
      <a:spcAft>
        <a:spcPct val="0"/>
      </a:spcAft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l-PL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70BAA-2545-49DF-B8B4-0460B29C0D6A}" type="slidenum">
              <a:rPr lang="en-US" alt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51435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04325" cy="5143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999" y="1584967"/>
            <a:ext cx="7324914" cy="1599642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999" y="3295542"/>
            <a:ext cx="7326000" cy="78343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78771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8F35-7516-419F-A0C5-FEDF50CE6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36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65A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4C53-4B17-4D15-AA64-66AD3B6EA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136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857375"/>
            <a:ext cx="61356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016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782000"/>
            <a:ext cx="8229600" cy="857250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000" y="2792889"/>
            <a:ext cx="5767200" cy="378042"/>
          </a:xfr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56175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0B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782000"/>
            <a:ext cx="8229600" cy="857250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000" y="2792889"/>
            <a:ext cx="5767200" cy="378042"/>
          </a:xfr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91718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038867"/>
            <a:ext cx="7324914" cy="1599642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999" y="2797067"/>
            <a:ext cx="7326000" cy="783431"/>
          </a:xfrm>
        </p:spPr>
        <p:txBody>
          <a:bodyPr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05698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000" y="943570"/>
            <a:ext cx="8244916" cy="1242138"/>
          </a:xfrm>
        </p:spPr>
        <p:txBody>
          <a:bodyPr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1679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914288"/>
          </a:xfrm>
        </p:spPr>
        <p:txBody>
          <a:bodyPr rtlCol="0" anchor="b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7465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266826"/>
            <a:ext cx="8229600" cy="31051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91908-B8D4-4D35-9B1B-27544ABCC3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56298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5C3F-F0CB-409C-B99A-4D42EA180F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2402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19063"/>
            <a:ext cx="2428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038867"/>
            <a:ext cx="7324914" cy="1599642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999" y="2797067"/>
            <a:ext cx="7326000" cy="783431"/>
          </a:xfrm>
        </p:spPr>
        <p:txBody>
          <a:bodyPr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1504" y="4453337"/>
            <a:ext cx="1352878" cy="5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152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ABDF-5F36-4C4E-B8C4-4516ECE547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28393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72C1-6744-44B8-8DA0-3EF8C2277C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44571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A00E9-859E-472C-80E8-22294473CF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3705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51067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7AAF-BCC0-4F83-BC4C-5323B61B47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1923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116138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7863360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782000"/>
            <a:ext cx="8229600" cy="857250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000" y="2792889"/>
            <a:ext cx="5767200" cy="378042"/>
          </a:xfr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658311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BDE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782000"/>
            <a:ext cx="8229600" cy="857250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000" y="2792889"/>
            <a:ext cx="5767200" cy="378042"/>
          </a:xfr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817466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038867"/>
            <a:ext cx="7324914" cy="1599642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998" y="2797067"/>
            <a:ext cx="5528551" cy="783431"/>
          </a:xfrm>
        </p:spPr>
        <p:txBody>
          <a:bodyPr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72943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000" y="943570"/>
            <a:ext cx="8244916" cy="1242138"/>
          </a:xfrm>
        </p:spPr>
        <p:txBody>
          <a:bodyPr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45145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914288"/>
          </a:xfrm>
        </p:spPr>
        <p:txBody>
          <a:bodyPr rtlCol="0" anchor="b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0404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000" y="943570"/>
            <a:ext cx="8244916" cy="1242138"/>
          </a:xfrm>
        </p:spPr>
        <p:txBody>
          <a:bodyPr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96000" y="3904814"/>
            <a:ext cx="4766551" cy="6122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001" y="4774204"/>
            <a:ext cx="5893118" cy="1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6625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6665E-0DC5-41E7-B859-57057B7ACE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70603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61FF-7549-4356-AF6A-E82DC89652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00070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12C8-9461-4F61-8B0B-DEC6647669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98142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ED96-1D21-47DF-A648-01804E9EB8A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40471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F683-5668-47A2-A869-485ABD43BB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78815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833E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8DCB-CA2D-463E-AF64-EBDEDEE6AA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52606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116138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01297762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782000"/>
            <a:ext cx="8229600" cy="857250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000" y="2792889"/>
            <a:ext cx="5767200" cy="378042"/>
          </a:xfr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704800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FBE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782000"/>
            <a:ext cx="8229600" cy="857250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000" y="2792889"/>
            <a:ext cx="5767200" cy="378042"/>
          </a:xfr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219704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000" y="1038867"/>
            <a:ext cx="7324914" cy="1599642"/>
          </a:xfrm>
        </p:spPr>
        <p:txBody>
          <a:bodyPr anchor="b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999" y="2797067"/>
            <a:ext cx="7326000" cy="783431"/>
          </a:xfrm>
        </p:spPr>
        <p:txBody>
          <a:bodyPr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53633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000" y="943570"/>
            <a:ext cx="8244916" cy="1242138"/>
          </a:xfrm>
        </p:spPr>
        <p:txBody>
          <a:bodyPr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96000" y="4158814"/>
            <a:ext cx="4766551" cy="6122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55" y="4050010"/>
            <a:ext cx="941870" cy="8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2587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000" y="943570"/>
            <a:ext cx="8244916" cy="1242138"/>
          </a:xfrm>
        </p:spPr>
        <p:txBody>
          <a:bodyPr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77293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914288"/>
          </a:xfrm>
        </p:spPr>
        <p:txBody>
          <a:bodyPr rtlCol="0" anchor="b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46533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1FBF5-E25E-4647-9D90-0F2F62DC47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55255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1584-7142-473A-A380-584BCA1485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76672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40D56-710F-419C-BE4B-BA918F88F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8779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281-B9FD-4D31-8097-E09F98599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86946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46EF-38A8-49A1-A5F6-355997AF02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75125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75F0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3E9C5-9844-49B8-9D7D-8705B614B4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4079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116138"/>
            <a:ext cx="548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1100651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ETOCONFIDENTIALTEXT"/>
          <p:cNvSpPr txBox="1">
            <a:spLocks noChangeArrowheads="1"/>
          </p:cNvSpPr>
          <p:nvPr/>
        </p:nvSpPr>
        <p:spPr bwMode="auto">
          <a:xfrm rot="162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FFFFFF"/>
                </a:solidFill>
              </a:rPr>
              <a:t>Public</a:t>
            </a: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0"/>
            <a:ext cx="301783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914288"/>
          </a:xfrm>
        </p:spPr>
        <p:txBody>
          <a:bodyPr rtlCol="0" anchor="b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086" y="4620176"/>
            <a:ext cx="2205000" cy="3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670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44718"/>
            <a:ext cx="82296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3BC0-5675-463E-91A4-600BDD8DE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614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44718"/>
            <a:ext cx="8229600" cy="1008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A697-A363-4911-BE86-99028ED99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092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D380-C344-4773-B328-32AA20C84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30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6000" y="466341"/>
            <a:ext cx="8229600" cy="390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4EFE7-B576-451C-80F1-DA6B36537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836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446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6825"/>
            <a:ext cx="8229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add text</a:t>
            </a:r>
          </a:p>
          <a:p>
            <a:pPr lvl="1"/>
            <a:r>
              <a:rPr lang="en-GB" altLang="pl-PL" smtClean="0"/>
              <a:t>Second level</a:t>
            </a:r>
          </a:p>
          <a:p>
            <a:pPr lvl="2"/>
            <a:r>
              <a:rPr lang="en-GB" altLang="pl-PL" smtClean="0"/>
              <a:t>Third level</a:t>
            </a:r>
          </a:p>
          <a:p>
            <a:pPr lvl="3"/>
            <a:r>
              <a:rPr lang="en-GB" altLang="pl-PL" smtClean="0"/>
              <a:t>Fourth level</a:t>
            </a:r>
          </a:p>
          <a:p>
            <a:pPr lvl="4"/>
            <a:r>
              <a:rPr lang="en-GB" altLang="pl-PL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rgbClr val="62B3E5"/>
                </a:solidFill>
                <a:latin typeface="+mn-lt"/>
              </a:defRPr>
            </a:lvl1pPr>
          </a:lstStyle>
          <a:p>
            <a:pPr>
              <a:defRPr/>
            </a:pPr>
            <a:fld id="{62E23041-995A-4A24-BEBC-6DEFCCE2A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Shape 3"/>
          <p:cNvSpPr>
            <a:spLocks noChangeShapeType="1"/>
          </p:cNvSpPr>
          <p:nvPr/>
        </p:nvSpPr>
        <p:spPr bwMode="auto">
          <a:xfrm>
            <a:off x="166688" y="4627563"/>
            <a:ext cx="8810625" cy="0"/>
          </a:xfrm>
          <a:prstGeom prst="line">
            <a:avLst/>
          </a:prstGeom>
          <a:noFill/>
          <a:ln w="6350">
            <a:solidFill>
              <a:srgbClr val="62B3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 title="FooterLogoWid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36000" y="4737100"/>
            <a:ext cx="342900" cy="311150"/>
          </a:xfrm>
          <a:prstGeom prst="rect">
            <a:avLst/>
          </a:prstGeom>
        </p:spPr>
      </p:pic>
      <p:sp>
        <p:nvSpPr>
          <p:cNvPr id="3" name="TIETOCOPYRIGHT"/>
          <p:cNvSpPr txBox="1"/>
          <p:nvPr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40">
                <a:solidFill>
                  <a:srgbClr val="62B3E5"/>
                </a:solidFill>
              </a:rPr>
              <a:t>© Tieto Corporation</a:t>
            </a:r>
          </a:p>
        </p:txBody>
      </p:sp>
      <p:sp>
        <p:nvSpPr>
          <p:cNvPr id="1032" name="TIETOCONFIDENTIALTEXT"/>
          <p:cNvSpPr txBox="1">
            <a:spLocks noChangeArrowheads="1"/>
          </p:cNvSpPr>
          <p:nvPr/>
        </p:nvSpPr>
        <p:spPr bwMode="auto">
          <a:xfrm rot="-54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7B7B7B"/>
                </a:solidFill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82" r:id="rId4"/>
    <p:sldLayoutId id="2147483762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65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65A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65A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65A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65A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446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add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6825"/>
            <a:ext cx="8229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add text</a:t>
            </a:r>
          </a:p>
          <a:p>
            <a:pPr lvl="1"/>
            <a:r>
              <a:rPr lang="en-GB" altLang="pl-PL" smtClean="0"/>
              <a:t>Second level</a:t>
            </a:r>
          </a:p>
          <a:p>
            <a:pPr lvl="2"/>
            <a:r>
              <a:rPr lang="en-GB" altLang="pl-PL" smtClean="0"/>
              <a:t>Third level</a:t>
            </a:r>
          </a:p>
          <a:p>
            <a:pPr lvl="3"/>
            <a:r>
              <a:rPr lang="en-GB" altLang="pl-PL" smtClean="0"/>
              <a:t>Fourth level</a:t>
            </a:r>
          </a:p>
          <a:p>
            <a:pPr lvl="4"/>
            <a:r>
              <a:rPr lang="en-GB" altLang="pl-PL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rgbClr val="62B3E5"/>
                </a:solidFill>
                <a:latin typeface="+mn-lt"/>
              </a:defRPr>
            </a:lvl1pPr>
          </a:lstStyle>
          <a:p>
            <a:pPr>
              <a:defRPr/>
            </a:pPr>
            <a:fld id="{A0C8C9FF-A07A-4330-B70D-9685765919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53" name="Shape 3"/>
          <p:cNvSpPr>
            <a:spLocks noChangeShapeType="1"/>
          </p:cNvSpPr>
          <p:nvPr/>
        </p:nvSpPr>
        <p:spPr bwMode="auto">
          <a:xfrm>
            <a:off x="166688" y="4627563"/>
            <a:ext cx="8810625" cy="0"/>
          </a:xfrm>
          <a:prstGeom prst="line">
            <a:avLst/>
          </a:prstGeom>
          <a:noFill/>
          <a:ln w="6350">
            <a:solidFill>
              <a:srgbClr val="62B3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" name="Picture 9" title="FooterLogoWid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36000" y="4737100"/>
            <a:ext cx="342900" cy="311150"/>
          </a:xfrm>
          <a:prstGeom prst="rect">
            <a:avLst/>
          </a:prstGeom>
        </p:spPr>
      </p:pic>
      <p:sp>
        <p:nvSpPr>
          <p:cNvPr id="2" name="TIETOCOPYRIGHT"/>
          <p:cNvSpPr txBox="1"/>
          <p:nvPr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40">
                <a:solidFill>
                  <a:srgbClr val="62B3E5"/>
                </a:solidFill>
              </a:rPr>
              <a:t>© Tieto Corporation</a:t>
            </a:r>
          </a:p>
        </p:txBody>
      </p:sp>
      <p:sp>
        <p:nvSpPr>
          <p:cNvPr id="2056" name="TIETOCONFIDENTIALTEXT"/>
          <p:cNvSpPr txBox="1">
            <a:spLocks noChangeArrowheads="1"/>
          </p:cNvSpPr>
          <p:nvPr/>
        </p:nvSpPr>
        <p:spPr bwMode="auto">
          <a:xfrm rot="-54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7B7B7B"/>
                </a:solidFill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6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rgbClr val="D5106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D5106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D5106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D5106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D5106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 sz="240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 sz="2000">
          <a:solidFill>
            <a:srgbClr val="7B7B7B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446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6825"/>
            <a:ext cx="8229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add text</a:t>
            </a:r>
          </a:p>
          <a:p>
            <a:pPr lvl="1"/>
            <a:r>
              <a:rPr lang="en-GB" altLang="pl-PL" smtClean="0"/>
              <a:t>Second level</a:t>
            </a:r>
          </a:p>
          <a:p>
            <a:pPr lvl="2"/>
            <a:r>
              <a:rPr lang="en-GB" altLang="pl-PL" smtClean="0"/>
              <a:t>Third level</a:t>
            </a:r>
          </a:p>
          <a:p>
            <a:pPr lvl="3"/>
            <a:r>
              <a:rPr lang="en-GB" altLang="pl-PL" smtClean="0"/>
              <a:t>Fourth level</a:t>
            </a:r>
          </a:p>
          <a:p>
            <a:pPr lvl="4"/>
            <a:r>
              <a:rPr lang="en-GB" altLang="pl-PL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rgbClr val="62B3E5"/>
                </a:solidFill>
                <a:latin typeface="+mn-lt"/>
              </a:defRPr>
            </a:lvl1pPr>
          </a:lstStyle>
          <a:p>
            <a:pPr>
              <a:defRPr/>
            </a:pPr>
            <a:fld id="{AE879DE2-4B0A-4D4C-BE4F-E8F89F8952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077" name="Shape 3"/>
          <p:cNvSpPr>
            <a:spLocks noChangeShapeType="1"/>
          </p:cNvSpPr>
          <p:nvPr/>
        </p:nvSpPr>
        <p:spPr bwMode="auto">
          <a:xfrm>
            <a:off x="166688" y="4627563"/>
            <a:ext cx="8810625" cy="0"/>
          </a:xfrm>
          <a:prstGeom prst="line">
            <a:avLst/>
          </a:prstGeom>
          <a:noFill/>
          <a:ln w="6350">
            <a:solidFill>
              <a:srgbClr val="62B3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" name="Picture 9" title="FooterLogoWid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36000" y="4737100"/>
            <a:ext cx="342900" cy="311150"/>
          </a:xfrm>
          <a:prstGeom prst="rect">
            <a:avLst/>
          </a:prstGeom>
        </p:spPr>
      </p:pic>
      <p:sp>
        <p:nvSpPr>
          <p:cNvPr id="2" name="TIETOCOPYRIGHT"/>
          <p:cNvSpPr txBox="1"/>
          <p:nvPr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40">
                <a:solidFill>
                  <a:srgbClr val="62B3E5"/>
                </a:solidFill>
              </a:rPr>
              <a:t>© Tieto Corporation</a:t>
            </a:r>
          </a:p>
        </p:txBody>
      </p:sp>
      <p:sp>
        <p:nvSpPr>
          <p:cNvPr id="3080" name="TIETOCONFIDENTIALTEXT"/>
          <p:cNvSpPr txBox="1">
            <a:spLocks noChangeArrowheads="1"/>
          </p:cNvSpPr>
          <p:nvPr/>
        </p:nvSpPr>
        <p:spPr bwMode="auto">
          <a:xfrm rot="-54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7B7B7B"/>
                </a:solidFill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7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rgbClr val="0083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0083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0083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0083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0083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 sz="240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 sz="2000">
          <a:solidFill>
            <a:srgbClr val="7B7B7B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4463"/>
            <a:ext cx="8229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add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6825"/>
            <a:ext cx="8229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Click to add text</a:t>
            </a:r>
          </a:p>
          <a:p>
            <a:pPr lvl="1"/>
            <a:r>
              <a:rPr lang="en-GB" altLang="pl-PL" smtClean="0"/>
              <a:t>Second level</a:t>
            </a:r>
          </a:p>
          <a:p>
            <a:pPr lvl="2"/>
            <a:r>
              <a:rPr lang="en-GB" altLang="pl-PL" smtClean="0"/>
              <a:t>Third level</a:t>
            </a:r>
          </a:p>
          <a:p>
            <a:pPr lvl="3"/>
            <a:r>
              <a:rPr lang="en-GB" altLang="pl-PL" smtClean="0"/>
              <a:t>Fourth level</a:t>
            </a:r>
          </a:p>
          <a:p>
            <a:pPr lvl="4"/>
            <a:r>
              <a:rPr lang="en-GB" altLang="pl-PL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rgbClr val="62B3E5"/>
                </a:solidFill>
                <a:latin typeface="+mn-lt"/>
              </a:defRPr>
            </a:lvl1pPr>
          </a:lstStyle>
          <a:p>
            <a:pPr>
              <a:defRPr/>
            </a:pPr>
            <a:fld id="{8179AB1F-5A72-44F3-8F9C-F0F8C6CBEF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101" name="Shape 3"/>
          <p:cNvSpPr>
            <a:spLocks noChangeShapeType="1"/>
          </p:cNvSpPr>
          <p:nvPr/>
        </p:nvSpPr>
        <p:spPr bwMode="auto">
          <a:xfrm>
            <a:off x="166688" y="4627563"/>
            <a:ext cx="8810625" cy="0"/>
          </a:xfrm>
          <a:prstGeom prst="line">
            <a:avLst/>
          </a:prstGeom>
          <a:noFill/>
          <a:ln w="6350">
            <a:solidFill>
              <a:srgbClr val="62B3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" name="Picture 9" title="FooterLogoWid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36000" y="4737100"/>
            <a:ext cx="342900" cy="311150"/>
          </a:xfrm>
          <a:prstGeom prst="rect">
            <a:avLst/>
          </a:prstGeom>
        </p:spPr>
      </p:pic>
      <p:sp>
        <p:nvSpPr>
          <p:cNvPr id="2" name="TIETOCOPYRIGHT"/>
          <p:cNvSpPr txBox="1"/>
          <p:nvPr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pc="-40">
                <a:solidFill>
                  <a:srgbClr val="62B3E5"/>
                </a:solidFill>
              </a:rPr>
              <a:t>© Tieto Corporation</a:t>
            </a:r>
          </a:p>
        </p:txBody>
      </p:sp>
      <p:sp>
        <p:nvSpPr>
          <p:cNvPr id="4104" name="TIETOCONFIDENTIALTEXT"/>
          <p:cNvSpPr txBox="1">
            <a:spLocks noChangeArrowheads="1"/>
          </p:cNvSpPr>
          <p:nvPr/>
        </p:nvSpPr>
        <p:spPr bwMode="auto">
          <a:xfrm rot="-5400000">
            <a:off x="7975600" y="1016000"/>
            <a:ext cx="180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l-PL" sz="800">
                <a:solidFill>
                  <a:srgbClr val="7B7B7B"/>
                </a:solidFill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8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rgbClr val="D75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D75F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D75F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D75F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D75F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 sz="240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 sz="2000">
          <a:solidFill>
            <a:srgbClr val="7B7B7B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har char="•"/>
        <a:defRPr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95288" y="2201069"/>
            <a:ext cx="8748712" cy="973137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pl-PL" sz="5400" dirty="0" smtClean="0"/>
              <a:t> </a:t>
            </a:r>
            <a:r>
              <a:rPr lang="pl-PL" sz="3600" dirty="0" smtClean="0"/>
              <a:t>Tieto_Konferencja Projektów Zespołowych  </a:t>
            </a:r>
            <a:endParaRPr lang="en-GB" sz="3600" dirty="0"/>
          </a:p>
        </p:txBody>
      </p:sp>
      <p:sp>
        <p:nvSpPr>
          <p:cNvPr id="30723" name="CONTACTINFO"/>
          <p:cNvSpPr txBox="1">
            <a:spLocks noChangeArrowheads="1"/>
          </p:cNvSpPr>
          <p:nvPr/>
        </p:nvSpPr>
        <p:spPr bwMode="auto">
          <a:xfrm>
            <a:off x="279400" y="3983038"/>
            <a:ext cx="1335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pl-PL" sz="1400" b="1">
                <a:solidFill>
                  <a:schemeClr val="bg1"/>
                </a:solidFill>
                <a:sym typeface="Arial" panose="020B0604020202020204" pitchFamily="34" charset="0"/>
              </a:rPr>
              <a:t>Bartosz Lanc</a:t>
            </a:r>
          </a:p>
          <a:p>
            <a:pPr eaLnBrk="1" hangingPunct="1"/>
            <a:endParaRPr lang="fr-FR" altLang="pl-PL" sz="100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eaLnBrk="1" hangingPunct="1"/>
            <a:r>
              <a:rPr lang="fr-FR" altLang="pl-PL" sz="1000">
                <a:solidFill>
                  <a:schemeClr val="bg1"/>
                </a:solidFill>
                <a:sym typeface="Arial" panose="020B0604020202020204" pitchFamily="34" charset="0"/>
              </a:rPr>
              <a:t>Values</a:t>
            </a:r>
          </a:p>
          <a:p>
            <a:pPr eaLnBrk="1" hangingPunct="1"/>
            <a:r>
              <a:rPr lang="fr-FR" altLang="pl-PL" sz="1000">
                <a:solidFill>
                  <a:schemeClr val="bg1"/>
                </a:solidFill>
                <a:sym typeface="Arial" panose="020B0604020202020204" pitchFamily="34" charset="0"/>
              </a:rPr>
              <a:t>Tieto, PDS</a:t>
            </a:r>
          </a:p>
          <a:p>
            <a:pPr eaLnBrk="1" hangingPunct="1"/>
            <a:r>
              <a:rPr lang="fr-FR" altLang="pl-PL" sz="1000">
                <a:solidFill>
                  <a:schemeClr val="bg1"/>
                </a:solidFill>
                <a:sym typeface="Arial" panose="020B0604020202020204" pitchFamily="34" charset="0"/>
              </a:rPr>
              <a:t>bartosz.lanc@tieto.com</a:t>
            </a:r>
            <a:endParaRPr lang="en-US" altLang="pl-PL" sz="1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395288" y="3258344"/>
            <a:ext cx="7765732" cy="857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rmAutofit fontScale="97500"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b="1" kern="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sz="2700" dirty="0" smtClean="0"/>
              <a:t> </a:t>
            </a:r>
            <a:r>
              <a:rPr lang="pl-PL" sz="3300" dirty="0" smtClean="0"/>
              <a:t>propozycja współpracy </a:t>
            </a:r>
            <a:endParaRPr lang="en-GB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95288" y="144463"/>
            <a:ext cx="8229600" cy="1008062"/>
          </a:xfrm>
        </p:spPr>
        <p:txBody>
          <a:bodyPr/>
          <a:lstStyle/>
          <a:p>
            <a:r>
              <a:rPr lang="en-GB" altLang="pl-PL" dirty="0" smtClean="0">
                <a:solidFill>
                  <a:schemeClr val="accent1"/>
                </a:solidFill>
              </a:rPr>
              <a:t>T</a:t>
            </a:r>
            <a:r>
              <a:rPr lang="pl-PL" altLang="pl-PL" dirty="0" smtClean="0">
                <a:solidFill>
                  <a:schemeClr val="accent1"/>
                </a:solidFill>
              </a:rPr>
              <a:t>ieto – nasz Zespół</a:t>
            </a:r>
            <a:endParaRPr lang="en-GB" altLang="pl-PL" dirty="0" smtClean="0">
              <a:solidFill>
                <a:schemeClr val="accent1"/>
              </a:solidFill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437A45-8D73-4783-ACC6-CAD46AD7FE11}" type="slidenum">
              <a:rPr lang="en-US" altLang="pl-PL">
                <a:solidFill>
                  <a:srgbClr val="62B3E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pl-PL">
              <a:solidFill>
                <a:srgbClr val="62B3E5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132">
            <a:off x="2875757" y="1034848"/>
            <a:ext cx="14859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460">
            <a:off x="318837" y="1663578"/>
            <a:ext cx="14859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0125">
            <a:off x="7199904" y="2423194"/>
            <a:ext cx="1698288" cy="1496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31053" y="3776017"/>
            <a:ext cx="4273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accent1"/>
                </a:solidFill>
              </a:rPr>
              <a:t>Adam Konopa</a:t>
            </a:r>
          </a:p>
          <a:p>
            <a:r>
              <a:rPr lang="pl-PL" sz="1400" dirty="0" smtClean="0"/>
              <a:t>Team Manager</a:t>
            </a:r>
          </a:p>
          <a:p>
            <a:r>
              <a:rPr lang="pl-PL" sz="1400" dirty="0" smtClean="0"/>
              <a:t>Koordynator współpracy z Politechniką Wrocławską</a:t>
            </a:r>
            <a:endParaRPr lang="pl-PL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8375" y="2969669"/>
            <a:ext cx="23339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accent1"/>
                </a:solidFill>
              </a:rPr>
              <a:t>Tomasz Jankowski</a:t>
            </a:r>
          </a:p>
          <a:p>
            <a:r>
              <a:rPr lang="pl-PL" sz="1400" dirty="0" smtClean="0"/>
              <a:t>Software Engineer</a:t>
            </a:r>
          </a:p>
          <a:p>
            <a:r>
              <a:rPr lang="pl-PL" sz="1400" dirty="0" smtClean="0"/>
              <a:t>Lider I Projektu Tieto - KPZ</a:t>
            </a:r>
            <a:endParaRPr lang="pl-PL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3059" y="2406528"/>
            <a:ext cx="2383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accent1"/>
                </a:solidFill>
              </a:rPr>
              <a:t>Wojciech Pawlica</a:t>
            </a:r>
          </a:p>
          <a:p>
            <a:r>
              <a:rPr lang="pl-PL" sz="1400" dirty="0" smtClean="0"/>
              <a:t>Software </a:t>
            </a:r>
            <a:r>
              <a:rPr lang="pl-PL" sz="1400" dirty="0" smtClean="0"/>
              <a:t>Engineer</a:t>
            </a:r>
          </a:p>
          <a:p>
            <a:r>
              <a:rPr lang="pl-PL" sz="1400" dirty="0" smtClean="0"/>
              <a:t>Lider II Projektu Tieto - KPZ</a:t>
            </a:r>
            <a:endParaRPr lang="pl-PL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73174" y="4066162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accent1"/>
                </a:solidFill>
              </a:rPr>
              <a:t>Monika Predkiel</a:t>
            </a:r>
          </a:p>
          <a:p>
            <a:r>
              <a:rPr lang="pl-PL" sz="1400" dirty="0" smtClean="0"/>
              <a:t>Senior HR Partner</a:t>
            </a:r>
            <a:endParaRPr lang="pl-PL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449">
            <a:off x="5390502" y="440247"/>
            <a:ext cx="14859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72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95288" y="144463"/>
            <a:ext cx="8229600" cy="1008062"/>
          </a:xfrm>
        </p:spPr>
        <p:txBody>
          <a:bodyPr/>
          <a:lstStyle/>
          <a:p>
            <a:r>
              <a:rPr lang="en-GB" altLang="pl-PL" dirty="0" smtClean="0">
                <a:solidFill>
                  <a:schemeClr val="accent1"/>
                </a:solidFill>
              </a:rPr>
              <a:t>T</a:t>
            </a:r>
            <a:r>
              <a:rPr lang="pl-PL" altLang="pl-PL" dirty="0" smtClean="0">
                <a:solidFill>
                  <a:schemeClr val="accent1"/>
                </a:solidFill>
              </a:rPr>
              <a:t>ieto</a:t>
            </a:r>
            <a:endParaRPr lang="en-GB" altLang="pl-PL" dirty="0" smtClean="0">
              <a:solidFill>
                <a:schemeClr val="accent1"/>
              </a:solidFill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437A45-8D73-4783-ACC6-CAD46AD7FE11}" type="slidenum">
              <a:rPr lang="en-US" altLang="pl-PL">
                <a:solidFill>
                  <a:srgbClr val="62B3E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pl-PL">
              <a:solidFill>
                <a:srgbClr val="62B3E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700" y="867991"/>
            <a:ext cx="8229600" cy="3105150"/>
          </a:xfrm>
        </p:spPr>
        <p:txBody>
          <a:bodyPr/>
          <a:lstStyle/>
          <a:p>
            <a:pPr marL="0" indent="0">
              <a:buNone/>
            </a:pPr>
            <a:endParaRPr lang="pl-PL" sz="1600" dirty="0"/>
          </a:p>
          <a:p>
            <a:endParaRPr lang="pl-PL" sz="1600" dirty="0" smtClean="0"/>
          </a:p>
          <a:p>
            <a:endParaRPr lang="pl-PL" sz="1600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446" y="0"/>
            <a:ext cx="3387854" cy="1893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655" y="1152525"/>
            <a:ext cx="44823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tworzymy i rozwijamy technologie przyszłości: </a:t>
            </a:r>
          </a:p>
          <a:p>
            <a:r>
              <a:rPr lang="pl-PL" sz="1400" dirty="0" smtClean="0"/>
              <a:t>      </a:t>
            </a:r>
            <a:r>
              <a:rPr lang="pl-PL" sz="1400" dirty="0" smtClean="0">
                <a:solidFill>
                  <a:schemeClr val="accent1"/>
                </a:solidFill>
              </a:rPr>
              <a:t>CONNECTIVITY &amp; TRAFFIC (IoT):</a:t>
            </a:r>
          </a:p>
          <a:p>
            <a:endParaRPr lang="pl-PL" sz="1400" dirty="0" smtClean="0"/>
          </a:p>
          <a:p>
            <a:r>
              <a:rPr lang="pl-PL" sz="1400" dirty="0"/>
              <a:t> </a:t>
            </a:r>
            <a:r>
              <a:rPr lang="pl-PL" sz="1400" dirty="0" smtClean="0"/>
              <a:t>     - connected car</a:t>
            </a:r>
          </a:p>
          <a:p>
            <a:r>
              <a:rPr lang="pl-PL" sz="1400" dirty="0"/>
              <a:t> </a:t>
            </a:r>
            <a:r>
              <a:rPr lang="pl-PL" sz="1400" dirty="0" smtClean="0"/>
              <a:t>     - connected consumer</a:t>
            </a:r>
          </a:p>
          <a:p>
            <a:r>
              <a:rPr lang="pl-PL" sz="1400" dirty="0"/>
              <a:t> </a:t>
            </a:r>
            <a:r>
              <a:rPr lang="pl-PL" sz="1400" dirty="0" smtClean="0"/>
              <a:t>     - connected enterprise</a:t>
            </a:r>
            <a:endParaRPr lang="pl-PL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72" y="2668157"/>
            <a:ext cx="1591194" cy="1731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499" y="3032332"/>
            <a:ext cx="225572" cy="390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869" y="2775720"/>
            <a:ext cx="664522" cy="371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6428" y="3769899"/>
            <a:ext cx="554784" cy="54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5139" y="3732679"/>
            <a:ext cx="231668" cy="341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472" y="2364411"/>
            <a:ext cx="707197" cy="566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0331" y="3355335"/>
            <a:ext cx="111566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95288" y="144463"/>
            <a:ext cx="8229600" cy="1008062"/>
          </a:xfrm>
        </p:spPr>
        <p:txBody>
          <a:bodyPr/>
          <a:lstStyle/>
          <a:p>
            <a:r>
              <a:rPr lang="en-GB" altLang="pl-PL" dirty="0" smtClean="0">
                <a:solidFill>
                  <a:schemeClr val="accent1"/>
                </a:solidFill>
              </a:rPr>
              <a:t>T</a:t>
            </a:r>
            <a:r>
              <a:rPr lang="pl-PL" altLang="pl-PL" dirty="0" smtClean="0">
                <a:solidFill>
                  <a:schemeClr val="accent1"/>
                </a:solidFill>
              </a:rPr>
              <a:t>ieto</a:t>
            </a:r>
            <a:endParaRPr lang="en-GB" altLang="pl-PL" dirty="0" smtClean="0">
              <a:solidFill>
                <a:schemeClr val="accent1"/>
              </a:solidFill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437A45-8D73-4783-ACC6-CAD46AD7FE11}" type="slidenum">
              <a:rPr lang="en-US" altLang="pl-PL">
                <a:solidFill>
                  <a:srgbClr val="62B3E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pl-PL">
              <a:solidFill>
                <a:srgbClr val="62B3E5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039"/>
            <a:ext cx="5591102" cy="22625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02" y="1256542"/>
            <a:ext cx="2903122" cy="2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77" y="82525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Co oferujemy w ramach </a:t>
            </a:r>
          </a:p>
          <a:p>
            <a:r>
              <a:rPr lang="pl-PL" sz="3600" b="1" dirty="0" smtClean="0">
                <a:solidFill>
                  <a:schemeClr val="bg1"/>
                </a:solidFill>
              </a:rPr>
              <a:t>projektu zespołowego?</a:t>
            </a:r>
            <a:r>
              <a:rPr lang="pl-PL" sz="3600" dirty="0" smtClean="0">
                <a:solidFill>
                  <a:schemeClr val="bg1"/>
                </a:solidFill>
              </a:rPr>
              <a:t> 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77" y="1507253"/>
            <a:ext cx="8578695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/>
                </a:solidFill>
              </a:rPr>
              <a:t>o</a:t>
            </a:r>
            <a:r>
              <a:rPr lang="pl-PL" sz="1400" dirty="0" smtClean="0">
                <a:solidFill>
                  <a:schemeClr val="bg1"/>
                </a:solidFill>
              </a:rPr>
              <a:t>piekę merytoryczną lidera projektu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/>
                </a:solidFill>
              </a:rPr>
              <a:t>s</a:t>
            </a:r>
            <a:r>
              <a:rPr lang="pl-PL" sz="1400" dirty="0" smtClean="0">
                <a:solidFill>
                  <a:schemeClr val="bg1"/>
                </a:solidFill>
              </a:rPr>
              <a:t>tałe konsultacje online z liderem projektu: @ oraz Hangout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/>
                </a:solidFill>
              </a:rPr>
              <a:t>r</a:t>
            </a:r>
            <a:r>
              <a:rPr lang="pl-PL" sz="1400" dirty="0" smtClean="0">
                <a:solidFill>
                  <a:schemeClr val="bg1"/>
                </a:solidFill>
              </a:rPr>
              <a:t>egularne spotkania w siedzibie Tieto: 2h co 2 tygodnie 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</a:rPr>
              <a:t> </a:t>
            </a:r>
            <a:r>
              <a:rPr lang="pl-PL" sz="1200" dirty="0" smtClean="0">
                <a:solidFill>
                  <a:schemeClr val="bg1"/>
                </a:solidFill>
              </a:rPr>
              <a:t>     (omówienie fazy projektu oraz rozwiązywanie problemów, </a:t>
            </a:r>
            <a:r>
              <a:rPr lang="pl-PL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r>
              <a:rPr lang="pl-PL" sz="1200" dirty="0" smtClean="0">
                <a:solidFill>
                  <a:schemeClr val="bg1"/>
                </a:solidFill>
              </a:rPr>
              <a:t>opcjonalnie wspólny mecz piłkarzyków, czy batalia na PS3)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/>
                </a:solidFill>
              </a:rPr>
              <a:t>w</a:t>
            </a:r>
            <a:r>
              <a:rPr lang="pl-PL" sz="1400" dirty="0" smtClean="0">
                <a:solidFill>
                  <a:schemeClr val="bg1"/>
                </a:solidFill>
              </a:rPr>
              <a:t>arsztaty z kompetencji miękkich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</a:rPr>
              <a:t>pomoc zespołu marketingu w przygotowaniu prezentacji oraz coaching prelegentów przed KPZ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</a:endParaRPr>
          </a:p>
          <a:p>
            <a:r>
              <a:rPr lang="pl-PL" sz="1400" i="1" dirty="0" smtClean="0">
                <a:solidFill>
                  <a:schemeClr val="bg1"/>
                </a:solidFill>
              </a:rPr>
              <a:t>A w przypadku owocnej współpracy możliwość kontynuowania współpracy podczas programu praktyk </a:t>
            </a:r>
          </a:p>
          <a:p>
            <a:r>
              <a:rPr lang="pl-PL" sz="1400" i="1" dirty="0">
                <a:solidFill>
                  <a:schemeClr val="bg1"/>
                </a:solidFill>
              </a:rPr>
              <a:t>l</a:t>
            </a:r>
            <a:r>
              <a:rPr lang="pl-PL" sz="1400" i="1" dirty="0" smtClean="0">
                <a:solidFill>
                  <a:schemeClr val="bg1"/>
                </a:solidFill>
              </a:rPr>
              <a:t>etnich, czy nawet regularnej pracy w Tieto. </a:t>
            </a:r>
            <a:endParaRPr lang="pl-PL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4155" y="4638292"/>
            <a:ext cx="6783028" cy="612213"/>
          </a:xfrm>
        </p:spPr>
        <p:txBody>
          <a:bodyPr/>
          <a:lstStyle/>
          <a:p>
            <a:endParaRPr lang="pl-PL" sz="2800" dirty="0" smtClean="0"/>
          </a:p>
          <a:p>
            <a:endParaRPr lang="pl-PL" sz="2800" dirty="0"/>
          </a:p>
          <a:p>
            <a:endParaRPr lang="pl-PL" sz="2800" dirty="0" smtClean="0"/>
          </a:p>
          <a:p>
            <a:endParaRPr lang="pl-PL" sz="2800" dirty="0"/>
          </a:p>
          <a:p>
            <a:r>
              <a:rPr lang="pl-PL" sz="2800" b="1" dirty="0" smtClean="0"/>
              <a:t>Śledzenie </a:t>
            </a:r>
            <a:r>
              <a:rPr lang="pl-PL" sz="2800" b="1" dirty="0"/>
              <a:t>obiektów wewnątrz budynków z wykorzystaniem Bluetooth Low Energy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25" y="146172"/>
            <a:ext cx="3987130" cy="3353091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59" y="415803"/>
            <a:ext cx="412623" cy="63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58" y="1507697"/>
            <a:ext cx="412623" cy="63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56" y="415467"/>
            <a:ext cx="412623" cy="63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2249" y="415467"/>
            <a:ext cx="473473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400" kern="50" dirty="0" smtClean="0">
                <a:solidFill>
                  <a:schemeClr val="accent1"/>
                </a:solidFill>
                <a:ea typeface="DejaVu Sans"/>
                <a:cs typeface="DejaVu Sans"/>
              </a:rPr>
              <a:t>Cel:</a:t>
            </a:r>
            <a:r>
              <a:rPr lang="pl-PL" sz="1400" kern="50" dirty="0" smtClean="0">
                <a:ea typeface="DejaVu Sans"/>
                <a:cs typeface="DejaVu Sans"/>
              </a:rPr>
              <a:t> zaprojektowanie </a:t>
            </a:r>
            <a:r>
              <a:rPr lang="pl-PL" sz="1400" kern="50" dirty="0">
                <a:ea typeface="DejaVu Sans"/>
                <a:cs typeface="DejaVu Sans"/>
              </a:rPr>
              <a:t>i zbudowanie systemu umożliwiającego śledzenie obiektów wewnątrz budynków, wpisującego się w koncepcję IoT (ang. Internet of Things). Cześć systemu odpowiedzialna za określanie pozycji obiektów powinna składać się z węzłów o niskim poborze mocy wykorzystujących technologię Bluetooth Low Energy. 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>
              <a:spcAft>
                <a:spcPts val="300"/>
              </a:spcAft>
            </a:pPr>
            <a:r>
              <a:rPr lang="pl-PL" sz="1400" kern="50" dirty="0">
                <a:ea typeface="DejaVu Sans"/>
                <a:cs typeface="DejaVu Sans"/>
              </a:rPr>
              <a:t> 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>
              <a:spcAft>
                <a:spcPts val="300"/>
              </a:spcAft>
            </a:pPr>
            <a:r>
              <a:rPr lang="pl-PL" sz="1400" kern="50" dirty="0" smtClean="0">
                <a:solidFill>
                  <a:schemeClr val="accent1"/>
                </a:solidFill>
                <a:ea typeface="DejaVu Sans"/>
                <a:cs typeface="DejaVu Sans"/>
              </a:rPr>
              <a:t>Założenie: </a:t>
            </a:r>
            <a:r>
              <a:rPr lang="pl-PL" sz="1400" kern="50" dirty="0" smtClean="0">
                <a:ea typeface="DejaVu Sans"/>
                <a:cs typeface="DejaVu Sans"/>
              </a:rPr>
              <a:t>stworzenie </a:t>
            </a:r>
            <a:r>
              <a:rPr lang="pl-PL" sz="1400" kern="50" dirty="0">
                <a:ea typeface="DejaVu Sans"/>
                <a:cs typeface="DejaVu Sans"/>
              </a:rPr>
              <a:t>dedykowanej aplikacji dla systemu Android, IOS lub aplikacji Web. </a:t>
            </a:r>
            <a:endParaRPr lang="pl-PL" sz="1400" kern="50" dirty="0">
              <a:effectLst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932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6460" y="5143500"/>
            <a:ext cx="6858000" cy="612213"/>
          </a:xfrm>
        </p:spPr>
        <p:txBody>
          <a:bodyPr/>
          <a:lstStyle/>
          <a:p>
            <a:r>
              <a:rPr lang="pl-PL" sz="2800" b="1" dirty="0"/>
              <a:t>Śledzenie obiektów wewnątrz budynków z wykorzystaniem Bluetooth Low Energy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4281" y="183252"/>
            <a:ext cx="4572000" cy="25160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pl-PL" sz="1400" b="1" kern="50" dirty="0">
                <a:solidFill>
                  <a:schemeClr val="accent1"/>
                </a:solidFill>
                <a:ea typeface="DejaVu Sans"/>
                <a:cs typeface="DejaVu Sans"/>
              </a:rPr>
              <a:t>Wymagane umiejętności</a:t>
            </a:r>
            <a:r>
              <a:rPr lang="pl-PL" sz="1400" b="1" kern="50" dirty="0" smtClean="0">
                <a:solidFill>
                  <a:schemeClr val="accent1"/>
                </a:solidFill>
                <a:ea typeface="DejaVu Sans"/>
                <a:cs typeface="DejaVu Sans"/>
              </a:rPr>
              <a:t>:</a:t>
            </a:r>
          </a:p>
          <a:p>
            <a:pPr>
              <a:spcAft>
                <a:spcPts val="300"/>
              </a:spcAft>
            </a:pPr>
            <a:endParaRPr lang="pl-PL" sz="1400" b="1" kern="50" dirty="0">
              <a:solidFill>
                <a:schemeClr val="accent1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 smtClean="0">
                <a:ea typeface="DejaVu Sans"/>
                <a:cs typeface="Arial" panose="020B0604020202020204" pitchFamily="34" charset="0"/>
              </a:rPr>
              <a:t>znajomość </a:t>
            </a:r>
            <a:r>
              <a:rPr lang="pl-PL" sz="1400" kern="50" dirty="0">
                <a:ea typeface="DejaVu Sans"/>
                <a:cs typeface="Arial" panose="020B0604020202020204" pitchFamily="34" charset="0"/>
              </a:rPr>
              <a:t>architektury ARM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 smtClean="0">
                <a:ea typeface="DejaVu Sans"/>
                <a:cs typeface="Arial" panose="020B0604020202020204" pitchFamily="34" charset="0"/>
              </a:rPr>
              <a:t>programowanie </a:t>
            </a:r>
            <a:r>
              <a:rPr lang="pl-PL" sz="1400" kern="50" dirty="0">
                <a:ea typeface="DejaVu Sans"/>
                <a:cs typeface="Arial" panose="020B0604020202020204" pitchFamily="34" charset="0"/>
              </a:rPr>
              <a:t>w języku C, C++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 smtClean="0">
                <a:ea typeface="DejaVu Sans"/>
                <a:cs typeface="Arial" panose="020B0604020202020204" pitchFamily="34" charset="0"/>
              </a:rPr>
              <a:t>podstawowa </a:t>
            </a:r>
            <a:r>
              <a:rPr lang="pl-PL" sz="1400" kern="50" dirty="0">
                <a:ea typeface="DejaVu Sans"/>
                <a:cs typeface="Arial" panose="020B0604020202020204" pitchFamily="34" charset="0"/>
              </a:rPr>
              <a:t>wiedza z zakresu elektroniki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 smtClean="0">
                <a:ea typeface="DejaVu Sans"/>
                <a:cs typeface="Arial" panose="020B0604020202020204" pitchFamily="34" charset="0"/>
              </a:rPr>
              <a:t>doświadczenie </a:t>
            </a:r>
            <a:r>
              <a:rPr lang="pl-PL" sz="1400" kern="50" dirty="0">
                <a:ea typeface="DejaVu Sans"/>
                <a:cs typeface="Arial" panose="020B0604020202020204" pitchFamily="34" charset="0"/>
              </a:rPr>
              <a:t>w pracy z urządzeniami wbudowanymi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Arial" panose="020B060402020202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 smtClean="0">
                <a:ea typeface="DejaVu Sans"/>
                <a:cs typeface="Mangal" panose="02040503050203030202" pitchFamily="18" charset="0"/>
              </a:rPr>
              <a:t>znajomość </a:t>
            </a:r>
            <a:r>
              <a:rPr lang="pl-PL" sz="1400" kern="50" dirty="0">
                <a:ea typeface="DejaVu Sans"/>
                <a:cs typeface="Mangal" panose="02040503050203030202" pitchFamily="18" charset="0"/>
              </a:rPr>
              <a:t>systemów RTOS (ARM mbed)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>
                <a:ea typeface="DejaVu Sans"/>
                <a:cs typeface="Mangal" panose="02040503050203030202" pitchFamily="18" charset="0"/>
              </a:rPr>
              <a:t>tworzenie oprogramowania dla systemu Android / systemu iOS/ aplikacji Webowych* </a:t>
            </a:r>
            <a:endParaRPr lang="pl-PL" sz="1400" kern="50" dirty="0">
              <a:effectLst/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6281" y="183252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b="1" kern="50" dirty="0">
                <a:solidFill>
                  <a:schemeClr val="accent1"/>
                </a:solidFill>
                <a:ea typeface="DejaVu Sans"/>
                <a:cs typeface="DejaVu Sans"/>
              </a:rPr>
              <a:t>Szacowany nakład pracy: </a:t>
            </a:r>
            <a:endParaRPr lang="pl-PL" sz="1400" kern="50" dirty="0">
              <a:solidFill>
                <a:schemeClr val="accent1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>
                <a:ea typeface="DejaVu Sans"/>
                <a:cs typeface="Mangal" panose="02040503050203030202" pitchFamily="18" charset="0"/>
              </a:rPr>
              <a:t>4 osoby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>
                <a:ea typeface="DejaVu Sans"/>
                <a:cs typeface="Mangal" panose="02040503050203030202" pitchFamily="18" charset="0"/>
              </a:rPr>
              <a:t>4 x 150 h = 600 osobogodzin</a:t>
            </a:r>
            <a:endParaRPr lang="pl-PL" sz="1400" kern="50" dirty="0">
              <a:effectLst/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13" y="1089306"/>
            <a:ext cx="3903626" cy="1255060"/>
          </a:xfrm>
        </p:spPr>
        <p:txBody>
          <a:bodyPr/>
          <a:lstStyle/>
          <a:p>
            <a:r>
              <a:rPr lang="en-GB" i="1" dirty="0"/>
              <a:t>Augmented reality</a:t>
            </a:r>
            <a:r>
              <a:rPr lang="en-GB" dirty="0"/>
              <a:t> in Wroclaw – Capital of Culture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" name="Rectangle 1"/>
          <p:cNvSpPr/>
          <p:nvPr/>
        </p:nvSpPr>
        <p:spPr>
          <a:xfrm>
            <a:off x="4513634" y="1249967"/>
            <a:ext cx="463036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400" kern="50" dirty="0" smtClean="0">
                <a:solidFill>
                  <a:schemeClr val="accent1"/>
                </a:solidFill>
                <a:ea typeface="DejaVu Sans"/>
                <a:cs typeface="DejaVu Sans"/>
              </a:rPr>
              <a:t>Cel: </a:t>
            </a:r>
            <a:r>
              <a:rPr lang="pl-PL" sz="1400" kern="50" dirty="0" smtClean="0">
                <a:ea typeface="DejaVu Sans"/>
                <a:cs typeface="DejaVu Sans"/>
              </a:rPr>
              <a:t>stworzenie </a:t>
            </a:r>
            <a:r>
              <a:rPr lang="pl-PL" sz="1400" kern="50" dirty="0">
                <a:ea typeface="DejaVu Sans"/>
                <a:cs typeface="DejaVu Sans"/>
              </a:rPr>
              <a:t>aplikacji na platformę Android, która wzbogaci wrażenia turystów Wrocławia o rozszerzoną rzeczywistość w ramach Europejskiej Stolicy Kultury. W najczęściej odwiedzanych miejscach miasta zostałyby umieszczone specjalne markery, na których turysta mógłby zobaczyć rzuty wybranych miejsc w rozszerzonej rzeczywistości</a:t>
            </a:r>
            <a:r>
              <a:rPr lang="pl-PL" sz="1400" kern="50" dirty="0" smtClean="0">
                <a:ea typeface="DejaVu Sans"/>
                <a:cs typeface="DejaVu Sans"/>
              </a:rPr>
              <a:t>.</a:t>
            </a:r>
          </a:p>
          <a:p>
            <a:pPr>
              <a:spcAft>
                <a:spcPts val="300"/>
              </a:spcAft>
            </a:pPr>
            <a:endParaRPr lang="pl-PL" sz="1400" kern="50" dirty="0"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>
              <a:spcAft>
                <a:spcPts val="300"/>
              </a:spcAft>
            </a:pPr>
            <a:r>
              <a:rPr lang="pl-PL" sz="1400" kern="50" dirty="0">
                <a:solidFill>
                  <a:schemeClr val="accent1"/>
                </a:solidFill>
                <a:ea typeface="DejaVu Sans"/>
                <a:cs typeface="DejaVu Sans"/>
              </a:rPr>
              <a:t>Zakres funkcjonalny aplikacji:</a:t>
            </a:r>
            <a:endParaRPr lang="pl-PL" sz="1400" kern="50" dirty="0">
              <a:solidFill>
                <a:schemeClr val="accent1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>
                <a:ea typeface="DejaVu Sans"/>
                <a:cs typeface="Mangal" panose="02040503050203030202" pitchFamily="18" charset="0"/>
              </a:rPr>
              <a:t>Mapa „wspieranych” miejsc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>
                <a:ea typeface="DejaVu Sans"/>
                <a:cs typeface="Mangal" panose="02040503050203030202" pitchFamily="18" charset="0"/>
              </a:rPr>
              <a:t>Rozpoznawanie markerów z wyświetlanymi obiektami AR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>
                <a:ea typeface="DejaVu Sans"/>
                <a:cs typeface="Mangal" panose="02040503050203030202" pitchFamily="18" charset="0"/>
              </a:rPr>
              <a:t>Wyświetlanie obiektów AR oraz dodatkowych informacji na w/w markerach 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>
                <a:ea typeface="DejaVu Sans"/>
                <a:cs typeface="Mangal" panose="02040503050203030202" pitchFamily="18" charset="0"/>
              </a:rPr>
              <a:t>Przetwarzanie i wyświetlanie przez aplikację obiektów w czasie rzeczywistym</a:t>
            </a:r>
            <a:endParaRPr lang="pl-PL" sz="1400" kern="50" dirty="0">
              <a:effectLst/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13" y="1089306"/>
            <a:ext cx="3903626" cy="1255060"/>
          </a:xfrm>
        </p:spPr>
        <p:txBody>
          <a:bodyPr/>
          <a:lstStyle/>
          <a:p>
            <a:r>
              <a:rPr lang="en-GB" i="1" dirty="0"/>
              <a:t>Augmented reality</a:t>
            </a:r>
            <a:r>
              <a:rPr lang="en-GB" dirty="0"/>
              <a:t> in Wroclaw – Capital of Culture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2" name="Rectangle 1"/>
          <p:cNvSpPr/>
          <p:nvPr/>
        </p:nvSpPr>
        <p:spPr>
          <a:xfrm>
            <a:off x="4572000" y="1249967"/>
            <a:ext cx="4572000" cy="12080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pl-PL" sz="1400" b="1" kern="50" dirty="0" smtClean="0">
                <a:solidFill>
                  <a:schemeClr val="accent1"/>
                </a:solidFill>
                <a:ea typeface="DejaVu Sans"/>
                <a:cs typeface="DejaVu Sans"/>
              </a:rPr>
              <a:t>Wymagane umiejętności: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p</a:t>
            </a:r>
            <a:r>
              <a:rPr lang="pl-PL" sz="1400" dirty="0" smtClean="0"/>
              <a:t>rogramowanie </a:t>
            </a:r>
            <a:r>
              <a:rPr lang="pl-PL" sz="1400" dirty="0"/>
              <a:t>w jezyku Java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dirty="0"/>
              <a:t>z</a:t>
            </a:r>
            <a:r>
              <a:rPr lang="pl-PL" sz="1400" dirty="0" smtClean="0"/>
              <a:t>najomośc </a:t>
            </a:r>
            <a:r>
              <a:rPr lang="pl-PL" sz="1400" dirty="0"/>
              <a:t>platformy Android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u</a:t>
            </a:r>
            <a:r>
              <a:rPr lang="pl-PL" sz="1400" dirty="0" smtClean="0"/>
              <a:t>miejętność </a:t>
            </a:r>
            <a:r>
              <a:rPr lang="pl-PL" sz="1400" dirty="0"/>
              <a:t>zastosowania: OpenCV (JavaCV), OpenGL</a:t>
            </a:r>
            <a:endParaRPr lang="pl-PL" sz="1400" kern="50" dirty="0">
              <a:effectLst/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2970" y="2809102"/>
            <a:ext cx="4572000" cy="7771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b="1" kern="50" dirty="0">
                <a:solidFill>
                  <a:schemeClr val="accent1"/>
                </a:solidFill>
                <a:ea typeface="DejaVu Sans"/>
                <a:cs typeface="DejaVu Sans"/>
              </a:rPr>
              <a:t>Szacowany nakład pracy: 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DejaVu Sans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 smtClean="0">
                <a:ea typeface="DejaVu Sans"/>
                <a:cs typeface="Mangal" panose="02040503050203030202" pitchFamily="18" charset="0"/>
              </a:rPr>
              <a:t>4 </a:t>
            </a:r>
            <a:r>
              <a:rPr lang="pl-PL" sz="1400" kern="50" dirty="0">
                <a:ea typeface="DejaVu Sans"/>
                <a:cs typeface="Mangal" panose="02040503050203030202" pitchFamily="18" charset="0"/>
              </a:rPr>
              <a:t>osoby</a:t>
            </a:r>
            <a:endParaRPr lang="pl-PL" sz="1400" kern="50" dirty="0"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  <a:p>
            <a:pPr marL="342900" lvl="0" indent="-34290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pl-PL" sz="1400" kern="50" dirty="0" smtClean="0">
                <a:ea typeface="DejaVu Sans"/>
                <a:cs typeface="Mangal" panose="02040503050203030202" pitchFamily="18" charset="0"/>
              </a:rPr>
              <a:t>4 </a:t>
            </a:r>
            <a:r>
              <a:rPr lang="pl-PL" sz="1400" kern="50" dirty="0">
                <a:ea typeface="DejaVu Sans"/>
                <a:cs typeface="Mangal" panose="02040503050203030202" pitchFamily="18" charset="0"/>
              </a:rPr>
              <a:t>x 150 h = </a:t>
            </a:r>
            <a:r>
              <a:rPr lang="pl-PL" sz="1400" kern="50" dirty="0" smtClean="0">
                <a:ea typeface="DejaVu Sans"/>
                <a:cs typeface="Mangal" panose="02040503050203030202" pitchFamily="18" charset="0"/>
              </a:rPr>
              <a:t>600 </a:t>
            </a:r>
            <a:r>
              <a:rPr lang="pl-PL" sz="1400" kern="50" dirty="0">
                <a:ea typeface="DejaVu Sans"/>
                <a:cs typeface="Mangal" panose="02040503050203030202" pitchFamily="18" charset="0"/>
              </a:rPr>
              <a:t>osobogodzin</a:t>
            </a:r>
            <a:endParaRPr lang="pl-PL" sz="1400" kern="50" dirty="0">
              <a:effectLst/>
              <a:latin typeface="Times New Roman" panose="02020603050405020304" pitchFamily="18" charset="0"/>
              <a:ea typeface="DejaVu Sans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page blu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4585D08C-1E94-4BA4-8FBF-79E43BEB3D6A}" vid="{EDD27813-735C-4548-A6BD-FEBD06224872}"/>
    </a:ext>
  </a:extLst>
</a:theme>
</file>

<file path=ppt/theme/theme2.xml><?xml version="1.0" encoding="utf-8"?>
<a:theme xmlns:a="http://schemas.openxmlformats.org/drawingml/2006/main" name="Content page red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4585D08C-1E94-4BA4-8FBF-79E43BEB3D6A}" vid="{0BD7F401-86E3-468E-9984-A665A674C2FD}"/>
    </a:ext>
  </a:extLst>
</a:theme>
</file>

<file path=ppt/theme/theme3.xml><?xml version="1.0" encoding="utf-8"?>
<a:theme xmlns:a="http://schemas.openxmlformats.org/drawingml/2006/main" name="Content page green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4585D08C-1E94-4BA4-8FBF-79E43BEB3D6A}" vid="{01442763-1873-4729-8DBF-BCAEEEA43EEF}"/>
    </a:ext>
  </a:extLst>
</a:theme>
</file>

<file path=ppt/theme/theme4.xml><?xml version="1.0" encoding="utf-8"?>
<a:theme xmlns:a="http://schemas.openxmlformats.org/drawingml/2006/main" name="Content page orang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4585D08C-1E94-4BA4-8FBF-79E43BEB3D6A}" vid="{23722ECC-D19A-4394-AE5D-08F01964019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FFFFFF"/>
      </a:accent3>
      <a:accent4>
        <a:srgbClr val="6C6C6C"/>
      </a:accent4>
      <a:accent5>
        <a:srgbClr val="B7D6F0"/>
      </a:accent5>
      <a:accent6>
        <a:srgbClr val="CF5978"/>
      </a:accent6>
      <a:hlink>
        <a:srgbClr val="62B3E5"/>
      </a:hlink>
      <a:folHlink>
        <a:srgbClr val="62B3E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FFFFFF"/>
      </a:accent3>
      <a:accent4>
        <a:srgbClr val="6C6C6C"/>
      </a:accent4>
      <a:accent5>
        <a:srgbClr val="B7D6F0"/>
      </a:accent5>
      <a:accent6>
        <a:srgbClr val="CF5978"/>
      </a:accent6>
      <a:hlink>
        <a:srgbClr val="62B3E5"/>
      </a:hlink>
      <a:folHlink>
        <a:srgbClr val="62B3E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161</TotalTime>
  <Words>416</Words>
  <Application>Microsoft Office PowerPoint</Application>
  <PresentationFormat>On-screen Show (16:9)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DejaVu Sans</vt:lpstr>
      <vt:lpstr>Mangal</vt:lpstr>
      <vt:lpstr>Symbol</vt:lpstr>
      <vt:lpstr>Times New Roman</vt:lpstr>
      <vt:lpstr>Wingdings</vt:lpstr>
      <vt:lpstr>Content page blue</vt:lpstr>
      <vt:lpstr>Content page red</vt:lpstr>
      <vt:lpstr>Content page green</vt:lpstr>
      <vt:lpstr>Content page orange</vt:lpstr>
      <vt:lpstr> Tieto_Konferencja Projektów Zespołowych  </vt:lpstr>
      <vt:lpstr>Tieto – nasz Zespół</vt:lpstr>
      <vt:lpstr>Tieto</vt:lpstr>
      <vt:lpstr>Tieto</vt:lpstr>
      <vt:lpstr>PowerPoint Presentation</vt:lpstr>
      <vt:lpstr>PowerPoint Presentation</vt:lpstr>
      <vt:lpstr>PowerPoint Presentation</vt:lpstr>
      <vt:lpstr>Augmented reality in Wroclaw – Capital of Culture </vt:lpstr>
      <vt:lpstr>Augmented reality in Wroclaw – Capital of Culture </vt:lpstr>
      <vt:lpstr>PowerPoint Presentation</vt:lpstr>
    </vt:vector>
  </TitlesOfParts>
  <Company>Tieto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Lanc Bartosz</dc:creator>
  <cp:lastModifiedBy>Predkiel Monika</cp:lastModifiedBy>
  <cp:revision>28</cp:revision>
  <dcterms:created xsi:type="dcterms:W3CDTF">2016-01-26T13:50:31Z</dcterms:created>
  <dcterms:modified xsi:type="dcterms:W3CDTF">2016-02-22T07:21:07Z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lour8">
    <vt:lpwstr>255,190,133</vt:lpwstr>
  </property>
  <property fmtid="{D5CDD505-2E9C-101B-9397-08002B2CF9AE}" pid="3" name="Colour7">
    <vt:lpwstr>189,224,147</vt:lpwstr>
  </property>
  <property fmtid="{D5CDD505-2E9C-101B-9397-08002B2CF9AE}" pid="4" name="Colour6">
    <vt:lpwstr>240,179,202</vt:lpwstr>
  </property>
  <property fmtid="{D5CDD505-2E9C-101B-9397-08002B2CF9AE}" pid="5" name="Colour5">
    <vt:lpwstr>154,202,235</vt:lpwstr>
  </property>
  <property fmtid="{D5CDD505-2E9C-101B-9397-08002B2CF9AE}" pid="6" name="Colour4">
    <vt:lpwstr>215,95,0</vt:lpwstr>
  </property>
  <property fmtid="{D5CDD505-2E9C-101B-9397-08002B2CF9AE}" pid="7" name="Colour3">
    <vt:lpwstr>0,131,62</vt:lpwstr>
  </property>
  <property fmtid="{D5CDD505-2E9C-101B-9397-08002B2CF9AE}" pid="8" name="Colour2">
    <vt:lpwstr>213,16,103</vt:lpwstr>
  </property>
  <property fmtid="{D5CDD505-2E9C-101B-9397-08002B2CF9AE}" pid="9" name="Colour1">
    <vt:lpwstr>0,101,160</vt:lpwstr>
  </property>
</Properties>
</file>