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28.jpeg" ContentType="image/jpeg"/>
  <Override PartName="/ppt/media/image15.png" ContentType="image/png"/>
  <Override PartName="/ppt/media/image24.png" ContentType="image/png"/>
  <Override PartName="/ppt/media/image1.png" ContentType="image/png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319680"/>
            <a:ext cx="7297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319680"/>
            <a:ext cx="7297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319680"/>
            <a:ext cx="7297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457200" y="319680"/>
            <a:ext cx="7297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319680"/>
            <a:ext cx="7297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457200" y="319680"/>
            <a:ext cx="7297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46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247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8052480" y="3196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6229440" y="3452400"/>
            <a:ext cx="4032360" cy="40323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0">
                <a:srgbClr val="003551"/>
              </a:gs>
              <a:gs pos="100000">
                <a:srgbClr val="0d2030"/>
              </a:gs>
            </a:gsLst>
            <a:lin ang="0"/>
          </a:gradFill>
          <a:ln>
            <a:solidFill>
              <a:srgbClr val="55bfe4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1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1766160"/>
            <a:ext cx="8229240" cy="21517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200" strike="noStrike">
                <a:solidFill>
                  <a:srgbClr val="ffffff"/>
                </a:solidFill>
                <a:latin typeface="Ubuntu"/>
              </a:rPr>
              <a:t>Click to edit Master title style</a:t>
            </a:r>
            <a:endParaRPr/>
          </a:p>
        </p:txBody>
      </p:sp>
      <p:pic>
        <p:nvPicPr>
          <p:cNvPr id="5" name="Picture 29" descr=""/>
          <p:cNvPicPr/>
          <p:nvPr/>
        </p:nvPicPr>
        <p:blipFill>
          <a:blip r:embed="rId5"/>
          <a:stretch/>
        </p:blipFill>
        <p:spPr>
          <a:xfrm>
            <a:off x="3711960" y="4858920"/>
            <a:ext cx="1718640" cy="1345680"/>
          </a:xfrm>
          <a:prstGeom prst="rect">
            <a:avLst/>
          </a:prstGeom>
          <a:ln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 descr=""/>
          <p:cNvPicPr/>
          <p:nvPr/>
        </p:nvPicPr>
        <p:blipFill>
          <a:blip r:embed="rId2"/>
          <a:stretch/>
        </p:blipFill>
        <p:spPr>
          <a:xfrm>
            <a:off x="8052480" y="3196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42" name="Picture 2" descr=""/>
          <p:cNvPicPr/>
          <p:nvPr/>
        </p:nvPicPr>
        <p:blipFill>
          <a:blip r:embed="rId3"/>
          <a:stretch/>
        </p:blipFill>
        <p:spPr>
          <a:xfrm>
            <a:off x="6229440" y="3452400"/>
            <a:ext cx="4032360" cy="403236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0">
                <a:srgbClr val="003551"/>
              </a:gs>
              <a:gs pos="100000">
                <a:srgbClr val="0d2030"/>
              </a:gs>
            </a:gsLst>
            <a:lin ang="0"/>
          </a:gradFill>
          <a:ln>
            <a:solidFill>
              <a:srgbClr val="55bfe4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4" name="Picture 8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5" name="Picture 9" descr=""/>
          <p:cNvPicPr/>
          <p:nvPr/>
        </p:nvPicPr>
        <p:blipFill>
          <a:blip r:embed="rId5"/>
          <a:stretch/>
        </p:blipFill>
        <p:spPr>
          <a:xfrm>
            <a:off x="3711960" y="4858920"/>
            <a:ext cx="1718640" cy="1345680"/>
          </a:xfrm>
          <a:prstGeom prst="rect">
            <a:avLst/>
          </a:prstGeom>
          <a:ln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3395880"/>
            <a:ext cx="8229240" cy="127188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5bc2e7"/>
                </a:solidFill>
                <a:latin typeface="Ubuntu"/>
              </a:rPr>
              <a:t>Click to edit Master subtitle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1054800"/>
            <a:ext cx="8229240" cy="21517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en-US" sz="4200" strike="noStrike">
                <a:solidFill>
                  <a:srgbClr val="ffffff"/>
                </a:solidFill>
                <a:latin typeface="Ubuntu"/>
              </a:rPr>
              <a:t>Click to edit Master title style</a:t>
            </a:r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7" descr=""/>
          <p:cNvPicPr/>
          <p:nvPr/>
        </p:nvPicPr>
        <p:blipFill>
          <a:blip r:embed="rId2"/>
          <a:stretch/>
        </p:blipFill>
        <p:spPr>
          <a:xfrm>
            <a:off x="8052480" y="3196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84" name="Picture 2" descr=""/>
          <p:cNvPicPr/>
          <p:nvPr/>
        </p:nvPicPr>
        <p:blipFill>
          <a:blip r:embed="rId3"/>
          <a:stretch/>
        </p:blipFill>
        <p:spPr>
          <a:xfrm>
            <a:off x="6229440" y="3452400"/>
            <a:ext cx="4032360" cy="403236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0">
                <a:srgbClr val="003551"/>
              </a:gs>
              <a:gs pos="100000">
                <a:srgbClr val="0d2030"/>
              </a:gs>
            </a:gsLst>
            <a:lin ang="0"/>
          </a:gradFill>
          <a:ln>
            <a:solidFill>
              <a:srgbClr val="55bfe4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6" name="Picture 7" descr=""/>
          <p:cNvPicPr/>
          <p:nvPr/>
        </p:nvPicPr>
        <p:blipFill>
          <a:blip r:embed="rId4"/>
          <a:stretch/>
        </p:blipFill>
        <p:spPr>
          <a:xfrm>
            <a:off x="8052480" y="319680"/>
            <a:ext cx="769320" cy="769320"/>
          </a:xfrm>
          <a:prstGeom prst="rect">
            <a:avLst/>
          </a:prstGeom>
          <a:ln>
            <a:noFill/>
          </a:ln>
        </p:spPr>
      </p:pic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4034520"/>
            <a:ext cx="8229240" cy="127188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5bc2e7"/>
                </a:solidFill>
                <a:latin typeface="Ubuntu"/>
              </a:rPr>
              <a:t>Click to edit Master subtitle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457200" y="1693440"/>
            <a:ext cx="8229240" cy="21517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en-US" sz="4200" strike="noStrike">
                <a:solidFill>
                  <a:srgbClr val="ffffff"/>
                </a:solidFill>
                <a:latin typeface="Ubuntu"/>
              </a:rPr>
              <a:t>Click to edit Master title style</a:t>
            </a:r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7" descr=""/>
          <p:cNvPicPr/>
          <p:nvPr/>
        </p:nvPicPr>
        <p:blipFill>
          <a:blip r:embed="rId2"/>
          <a:stretch/>
        </p:blipFill>
        <p:spPr>
          <a:xfrm>
            <a:off x="8052480" y="3196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125" name="Picture 2" descr=""/>
          <p:cNvPicPr/>
          <p:nvPr/>
        </p:nvPicPr>
        <p:blipFill>
          <a:blip r:embed="rId3"/>
          <a:stretch/>
        </p:blipFill>
        <p:spPr>
          <a:xfrm>
            <a:off x="6229440" y="3452400"/>
            <a:ext cx="4032360" cy="4032360"/>
          </a:xfrm>
          <a:prstGeom prst="rect">
            <a:avLst/>
          </a:prstGeom>
          <a:ln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trike="noStrike">
                <a:solidFill>
                  <a:srgbClr val="5bc2e7"/>
                </a:solidFill>
                <a:latin typeface="Ubuntu"/>
              </a:rPr>
              <a:t>Click to edit Master title style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3349"/>
                </a:solidFill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3349"/>
                </a:solidFill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3349"/>
                </a:solidFill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3349"/>
                </a:solidFill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3349"/>
                </a:solidFill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3349"/>
                </a:solidFill>
                <a:latin typeface="Ubuntu"/>
              </a:rPr>
              <a:t>Szósty poziom konspektu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3349"/>
                </a:solidFill>
                <a:latin typeface="Ubuntu"/>
              </a:rPr>
              <a:t>Siódmy poziom konspektuClick to edit Master text styles</a:t>
            </a:r>
            <a:endParaRPr/>
          </a:p>
          <a:p>
            <a:r>
              <a:rPr lang="en-US" sz="2800" strike="noStrike">
                <a:solidFill>
                  <a:srgbClr val="808080"/>
                </a:solidFill>
                <a:latin typeface="Ubuntu"/>
              </a:rPr>
              <a:t>Second level</a:t>
            </a:r>
            <a:endParaRPr/>
          </a:p>
          <a:p>
            <a:r>
              <a:rPr lang="en-US" sz="2400" strike="noStrike">
                <a:solidFill>
                  <a:srgbClr val="808080"/>
                </a:solidFill>
                <a:latin typeface="Ubuntu"/>
              </a:rPr>
              <a:t>Third level</a:t>
            </a:r>
            <a:endParaRPr/>
          </a:p>
          <a:p>
            <a:r>
              <a:rPr lang="en-US" sz="2000" strike="noStrike">
                <a:solidFill>
                  <a:srgbClr val="808080"/>
                </a:solidFill>
                <a:latin typeface="Ubuntu"/>
              </a:rPr>
              <a:t>Fourth level</a:t>
            </a:r>
            <a:endParaRPr/>
          </a:p>
          <a:p>
            <a:r>
              <a:rPr lang="en-US" sz="2000" strike="noStrike">
                <a:solidFill>
                  <a:srgbClr val="808080"/>
                </a:solidFill>
                <a:latin typeface="Ubuntu"/>
              </a:rPr>
              <a:t>Fifth level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57200" y="626616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3124080" y="626616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6553080" y="626616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25751E45-5763-4A2E-8ABF-698C5D4D9DC9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7" descr=""/>
          <p:cNvPicPr/>
          <p:nvPr/>
        </p:nvPicPr>
        <p:blipFill>
          <a:blip r:embed="rId2"/>
          <a:stretch/>
        </p:blipFill>
        <p:spPr>
          <a:xfrm>
            <a:off x="8052480" y="3196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166" name="Picture 2" descr=""/>
          <p:cNvPicPr/>
          <p:nvPr/>
        </p:nvPicPr>
        <p:blipFill>
          <a:blip r:embed="rId3"/>
          <a:stretch/>
        </p:blipFill>
        <p:spPr>
          <a:xfrm>
            <a:off x="6229440" y="3452400"/>
            <a:ext cx="4032360" cy="4032360"/>
          </a:xfrm>
          <a:prstGeom prst="rect">
            <a:avLst/>
          </a:prstGeom>
          <a:ln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319680"/>
            <a:ext cx="7297200" cy="11426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trike="noStrike">
                <a:solidFill>
                  <a:srgbClr val="5bc2e7"/>
                </a:solidFill>
                <a:latin typeface="Ubuntu"/>
              </a:rPr>
              <a:t>Click to edit Master title style</a:t>
            </a:r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dt"/>
          </p:nvPr>
        </p:nvSpPr>
        <p:spPr>
          <a:xfrm>
            <a:off x="457200" y="626616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ftr"/>
          </p:nvPr>
        </p:nvSpPr>
        <p:spPr>
          <a:xfrm>
            <a:off x="3124080" y="626616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sldNum"/>
          </p:nvPr>
        </p:nvSpPr>
        <p:spPr>
          <a:xfrm>
            <a:off x="6553080" y="626616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922C1F44-000D-437B-8411-A11A938A6D9B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9920" cy="6393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Szósty poziom konspektu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Siódmy poziom konspektuClick to edit Master text styles</a:t>
            </a:r>
            <a:endParaRPr/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4645080" y="1600200"/>
            <a:ext cx="4041360" cy="6393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Szósty poziom konspektu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5bc2e7"/>
                </a:solidFill>
                <a:latin typeface="Ubuntu"/>
              </a:rPr>
              <a:t>Siódmy poziom konspektuClick to edit Master text styles</a:t>
            </a:r>
            <a:endParaRPr/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457200" y="2239920"/>
            <a:ext cx="4038120" cy="38858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Szósty poziom konspektu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Siódmy poziom konspektuClick to edit Master text styles</a:t>
            </a:r>
            <a:endParaRPr/>
          </a:p>
          <a:p>
            <a:r>
              <a:rPr lang="en-US" sz="2000" strike="noStrike">
                <a:solidFill>
                  <a:srgbClr val="808080"/>
                </a:solidFill>
                <a:latin typeface="Ubuntu"/>
              </a:rPr>
              <a:t>Second level</a:t>
            </a:r>
            <a:endParaRPr/>
          </a:p>
          <a:p>
            <a:r>
              <a:rPr lang="en-US" strike="noStrike">
                <a:solidFill>
                  <a:srgbClr val="808080"/>
                </a:solidFill>
                <a:latin typeface="Ubuntu"/>
              </a:rPr>
              <a:t>Third level</a:t>
            </a:r>
            <a:endParaRPr/>
          </a:p>
          <a:p>
            <a:r>
              <a:rPr lang="en-US" sz="1600" strike="noStrike">
                <a:solidFill>
                  <a:srgbClr val="808080"/>
                </a:solidFill>
                <a:latin typeface="Ubuntu"/>
              </a:rPr>
              <a:t>Fourth level</a:t>
            </a:r>
            <a:endParaRPr/>
          </a:p>
          <a:p>
            <a:r>
              <a:rPr lang="en-US" sz="1600" strike="noStrike">
                <a:solidFill>
                  <a:srgbClr val="808080"/>
                </a:solidFill>
                <a:latin typeface="Ubuntu"/>
              </a:rPr>
              <a:t>Fifth level</a:t>
            </a:r>
            <a:endParaRPr/>
          </a:p>
        </p:txBody>
      </p:sp>
      <p:sp>
        <p:nvSpPr>
          <p:cNvPr id="174" name="PlaceHolder 8"/>
          <p:cNvSpPr>
            <a:spLocks noGrp="1"/>
          </p:cNvSpPr>
          <p:nvPr>
            <p:ph type="body"/>
          </p:nvPr>
        </p:nvSpPr>
        <p:spPr>
          <a:xfrm>
            <a:off x="4648320" y="2239920"/>
            <a:ext cx="4038120" cy="38858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Szósty poziom konspektu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Siódmy poziom konspektuClick to edit Master text styles</a:t>
            </a:r>
            <a:endParaRPr/>
          </a:p>
          <a:p>
            <a:r>
              <a:rPr lang="en-US" sz="2000" strike="noStrike">
                <a:solidFill>
                  <a:srgbClr val="808080"/>
                </a:solidFill>
                <a:latin typeface="Ubuntu"/>
              </a:rPr>
              <a:t>Second level</a:t>
            </a:r>
            <a:endParaRPr/>
          </a:p>
          <a:p>
            <a:r>
              <a:rPr lang="en-US" strike="noStrike">
                <a:solidFill>
                  <a:srgbClr val="808080"/>
                </a:solidFill>
                <a:latin typeface="Ubuntu"/>
              </a:rPr>
              <a:t>Third level</a:t>
            </a:r>
            <a:endParaRPr/>
          </a:p>
          <a:p>
            <a:r>
              <a:rPr lang="en-US" sz="1600" strike="noStrike">
                <a:solidFill>
                  <a:srgbClr val="808080"/>
                </a:solidFill>
                <a:latin typeface="Ubuntu"/>
              </a:rPr>
              <a:t>Fourth level</a:t>
            </a:r>
            <a:endParaRPr/>
          </a:p>
          <a:p>
            <a:r>
              <a:rPr lang="en-US" sz="1600" strike="noStrike">
                <a:solidFill>
                  <a:srgbClr val="808080"/>
                </a:solidFill>
                <a:latin typeface="Ubuntu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7" descr=""/>
          <p:cNvPicPr/>
          <p:nvPr/>
        </p:nvPicPr>
        <p:blipFill>
          <a:blip r:embed="rId2"/>
          <a:stretch/>
        </p:blipFill>
        <p:spPr>
          <a:xfrm>
            <a:off x="8052480" y="3196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210" name="Picture 2" descr=""/>
          <p:cNvPicPr/>
          <p:nvPr/>
        </p:nvPicPr>
        <p:blipFill>
          <a:blip r:embed="rId3"/>
          <a:stretch/>
        </p:blipFill>
        <p:spPr>
          <a:xfrm>
            <a:off x="6229440" y="3452400"/>
            <a:ext cx="4032360" cy="4032360"/>
          </a:xfrm>
          <a:prstGeom prst="rect">
            <a:avLst/>
          </a:prstGeom>
          <a:ln>
            <a:noFill/>
          </a:ln>
        </p:spPr>
      </p:pic>
      <p:pic>
        <p:nvPicPr>
          <p:cNvPr id="211" name="Picture 1" descr=""/>
          <p:cNvPicPr/>
          <p:nvPr/>
        </p:nvPicPr>
        <p:blipFill>
          <a:blip r:embed="rId4"/>
          <a:stretch/>
        </p:blipFill>
        <p:spPr>
          <a:xfrm>
            <a:off x="-985680" y="-190800"/>
            <a:ext cx="12951720" cy="7285320"/>
          </a:xfrm>
          <a:prstGeom prst="rect">
            <a:avLst/>
          </a:prstGeom>
          <a:ln>
            <a:noFill/>
          </a:ln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Ubuntu"/>
              </a:rPr>
              <a:t>Kliknij, aby edytować format tekstu tytułu</a:t>
            </a:r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Ubuntu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Ubuntu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Ubuntu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Ubuntu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3395880"/>
            <a:ext cx="8229240" cy="127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5bc2e7"/>
                </a:solidFill>
                <a:latin typeface="Ubuntu"/>
              </a:rPr>
              <a:t>Wizyjny system do detekcji, identyfikacji i śledzenia obiektów wykorzystujący głębokie sieci neuronowe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457200" y="1054800"/>
            <a:ext cx="8229240" cy="215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en-US" sz="4200" strike="noStrike">
                <a:solidFill>
                  <a:srgbClr val="ffffff"/>
                </a:solidFill>
                <a:latin typeface="Ubuntu"/>
              </a:rPr>
              <a:t>NeuroEye</a:t>
            </a:r>
            <a:endParaRPr/>
          </a:p>
        </p:txBody>
      </p:sp>
      <p:sp>
        <p:nvSpPr>
          <p:cNvPr id="250" name="TextShape 3"/>
          <p:cNvSpPr txBox="1"/>
          <p:nvPr/>
        </p:nvSpPr>
        <p:spPr>
          <a:xfrm>
            <a:off x="1076040" y="4348800"/>
            <a:ext cx="7056000" cy="35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pl-PL" sz="1500">
                <a:solidFill>
                  <a:srgbClr val="dddddd"/>
                </a:solidFill>
                <a:latin typeface="Ubuntu"/>
              </a:rPr>
              <a:t>Politechnika Wrocławska, W4, Projekty Zespołowe 2016 r.</a:t>
            </a:r>
            <a:endParaRPr/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319680"/>
            <a:ext cx="729720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4000" strike="noStrike">
                <a:solidFill>
                  <a:srgbClr val="5bc2e7"/>
                </a:solidFill>
                <a:latin typeface="Ubuntu"/>
              </a:rPr>
              <a:t>NeuroEye - prowadzący</a:t>
            </a:r>
            <a:endParaRPr/>
          </a:p>
        </p:txBody>
      </p:sp>
      <p:sp>
        <p:nvSpPr>
          <p:cNvPr id="2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Cezary Dołęga</a:t>
            </a:r>
            <a:endParaRPr/>
          </a:p>
          <a:p>
            <a:r>
              <a:rPr lang="en-US" sz="1600" strike="noStrike">
                <a:solidFill>
                  <a:srgbClr val="808080"/>
                </a:solidFill>
                <a:latin typeface="Ubuntu"/>
              </a:rPr>
              <a:t>Neurosoft - Dyrektor ds. Badań i Rozwoju</a:t>
            </a:r>
            <a:endParaRPr/>
          </a:p>
          <a:p>
            <a:r>
              <a:rPr lang="en-US" sz="1600" strike="noStrike">
                <a:solidFill>
                  <a:srgbClr val="808080"/>
                </a:solidFill>
                <a:latin typeface="Ubuntu"/>
              </a:rPr>
              <a:t>cezary.dolega@neurosoft.pl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49"/>
                </a:solidFill>
                <a:latin typeface="Ubuntu"/>
              </a:rPr>
              <a:t>Marek Olejniczak</a:t>
            </a:r>
            <a:endParaRPr/>
          </a:p>
          <a:p>
            <a:r>
              <a:rPr lang="en-US" sz="1600" strike="noStrike">
                <a:solidFill>
                  <a:srgbClr val="808080"/>
                </a:solidFill>
                <a:latin typeface="Ubuntu"/>
              </a:rPr>
              <a:t>Neurosoft - Z-ca Dyrektora ds. Badań i Rozwoju</a:t>
            </a:r>
            <a:r>
              <a:rPr lang="en-US" sz="1600" strike="noStrike">
                <a:solidFill>
                  <a:srgbClr val="808080"/>
                </a:solidFill>
                <a:latin typeface="Ubuntu"/>
              </a:rPr>
              <a:t>
</a:t>
            </a:r>
            <a:r>
              <a:rPr lang="en-US" sz="1600" strike="noStrike">
                <a:solidFill>
                  <a:srgbClr val="808080"/>
                </a:solidFill>
                <a:latin typeface="Ubuntu"/>
              </a:rPr>
              <a:t>marek.olejniczak@neurosoft.pl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3" name="TextShape 3"/>
          <p:cNvSpPr txBox="1"/>
          <p:nvPr/>
        </p:nvSpPr>
        <p:spPr>
          <a:xfrm>
            <a:off x="45720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254" name="TextShape 4"/>
          <p:cNvSpPr txBox="1"/>
          <p:nvPr/>
        </p:nvSpPr>
        <p:spPr>
          <a:xfrm>
            <a:off x="3124080" y="62661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Neurosoft - NeuroEye</a:t>
            </a:r>
            <a:endParaRPr/>
          </a:p>
        </p:txBody>
      </p:sp>
      <p:sp>
        <p:nvSpPr>
          <p:cNvPr id="255" name="TextShape 5"/>
          <p:cNvSpPr txBox="1"/>
          <p:nvPr/>
        </p:nvSpPr>
        <p:spPr>
          <a:xfrm>
            <a:off x="655308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4E34BD2F-D26F-4CA9-ADF7-8043CDE97CDB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</p:spTree>
  </p:cSld>
  <p:transition spd="slow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319680"/>
            <a:ext cx="729720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trike="noStrike">
                <a:solidFill>
                  <a:srgbClr val="5bc2e7"/>
                </a:solidFill>
                <a:latin typeface="Ubuntu"/>
              </a:rPr>
              <a:t>NeuroEye - definicja</a:t>
            </a:r>
            <a:endParaRPr/>
          </a:p>
        </p:txBody>
      </p:sp>
      <p:sp>
        <p:nvSpPr>
          <p:cNvPr id="2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Komponenty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Hardware (kamera PTZ)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Software (detekcja, identyfikacja, sterowanie)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Software (uczenie sieci neuronowych)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Funkcje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detekcja/klasyfikacja obiektu (tablica rejestracyjna, twarz)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określenie pozycji i śledzenie pozycji w czasie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wysterowanie zmiany FOV kamery PTZ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Technologie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CNN do detekcji, LSTMNN do śledzenia obiektu</a:t>
            </a:r>
            <a:endParaRPr/>
          </a:p>
        </p:txBody>
      </p:sp>
      <p:sp>
        <p:nvSpPr>
          <p:cNvPr id="258" name="TextShape 3"/>
          <p:cNvSpPr txBox="1"/>
          <p:nvPr/>
        </p:nvSpPr>
        <p:spPr>
          <a:xfrm>
            <a:off x="45720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259" name="TextShape 4"/>
          <p:cNvSpPr txBox="1"/>
          <p:nvPr/>
        </p:nvSpPr>
        <p:spPr>
          <a:xfrm>
            <a:off x="3124080" y="62661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Neurosoft - NeuroEye</a:t>
            </a:r>
            <a:endParaRPr/>
          </a:p>
        </p:txBody>
      </p:sp>
      <p:sp>
        <p:nvSpPr>
          <p:cNvPr id="260" name="TextShape 5"/>
          <p:cNvSpPr txBox="1"/>
          <p:nvPr/>
        </p:nvSpPr>
        <p:spPr>
          <a:xfrm>
            <a:off x="655308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D8A2E443-3EA6-40DC-8832-29A1769E9BB4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</p:spTree>
  </p:cSld>
  <p:transition spd="slow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319680"/>
            <a:ext cx="729720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4000" strike="noStrike">
                <a:solidFill>
                  <a:srgbClr val="5bc2e7"/>
                </a:solidFill>
                <a:latin typeface="Ubuntu"/>
              </a:rPr>
              <a:t>NeuroEye - aplikacje</a:t>
            </a:r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504000" y="1306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Tablice rejestracyjne</a:t>
            </a:r>
            <a:r>
              <a:rPr lang="pl-PL" sz="2600">
                <a:latin typeface="Ubuntu"/>
              </a:rPr>
              <a:t>
</a:t>
            </a:r>
            <a:r>
              <a:rPr lang="pl-PL" sz="2600">
                <a:latin typeface="Ubuntu"/>
              </a:rPr>
              <a:t>
</a:t>
            </a:r>
            <a:r>
              <a:rPr lang="pl-PL" sz="2600">
                <a:latin typeface="Ubuntu"/>
              </a:rPr>
              <a:t>
</a:t>
            </a:r>
            <a:r>
              <a:rPr lang="pl-PL" sz="2600">
                <a:latin typeface="Ubuntu"/>
              </a:rPr>
              <a:t>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Twarze</a:t>
            </a:r>
            <a:r>
              <a:rPr lang="pl-PL" sz="2600">
                <a:latin typeface="Ubuntu"/>
              </a:rPr>
              <a:t>
</a:t>
            </a:r>
            <a:r>
              <a:rPr lang="pl-PL" sz="2000">
                <a:latin typeface="Ubuntu"/>
              </a:rPr>
              <a:t>
</a:t>
            </a:r>
            <a:r>
              <a:rPr lang="pl-PL" sz="2000">
                <a:latin typeface="Ubuntu"/>
              </a:rPr>
              <a:t>
</a:t>
            </a:r>
            <a:r>
              <a:rPr lang="pl-PL" sz="2000">
                <a:latin typeface="Ubuntu"/>
              </a:rPr>
              <a:t>
</a:t>
            </a:r>
            <a:r>
              <a:rPr lang="pl-PL" sz="2000">
                <a:latin typeface="Ubuntu"/>
              </a:rPr>
              <a:t>
</a:t>
            </a:r>
            <a:endParaRPr/>
          </a:p>
        </p:txBody>
      </p:sp>
      <p:sp>
        <p:nvSpPr>
          <p:cNvPr id="263" name="TextShape 3"/>
          <p:cNvSpPr txBox="1"/>
          <p:nvPr/>
        </p:nvSpPr>
        <p:spPr>
          <a:xfrm>
            <a:off x="45720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264" name="TextShape 4"/>
          <p:cNvSpPr txBox="1"/>
          <p:nvPr/>
        </p:nvSpPr>
        <p:spPr>
          <a:xfrm>
            <a:off x="3124080" y="62661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Neurosoft - NeuroEye</a:t>
            </a:r>
            <a:endParaRPr/>
          </a:p>
        </p:txBody>
      </p:sp>
      <p:sp>
        <p:nvSpPr>
          <p:cNvPr id="265" name="TextShape 5"/>
          <p:cNvSpPr txBox="1"/>
          <p:nvPr/>
        </p:nvSpPr>
        <p:spPr>
          <a:xfrm>
            <a:off x="655308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90D7BB2C-46E0-4FA1-9209-6E82257D1581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  <p:pic>
        <p:nvPicPr>
          <p:cNvPr id="266" name="" descr=""/>
          <p:cNvPicPr/>
          <p:nvPr/>
        </p:nvPicPr>
        <p:blipFill>
          <a:blip r:embed="rId1"/>
          <a:stretch/>
        </p:blipFill>
        <p:spPr>
          <a:xfrm>
            <a:off x="4449240" y="1512000"/>
            <a:ext cx="3974760" cy="2232000"/>
          </a:xfrm>
          <a:prstGeom prst="rect">
            <a:avLst/>
          </a:prstGeom>
          <a:ln>
            <a:noFill/>
          </a:ln>
        </p:spPr>
      </p:pic>
      <p:pic>
        <p:nvPicPr>
          <p:cNvPr id="267" name="" descr=""/>
          <p:cNvPicPr/>
          <p:nvPr/>
        </p:nvPicPr>
        <p:blipFill>
          <a:blip r:embed="rId2"/>
          <a:stretch/>
        </p:blipFill>
        <p:spPr>
          <a:xfrm>
            <a:off x="4444200" y="3849480"/>
            <a:ext cx="3691800" cy="22705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319680"/>
            <a:ext cx="729720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trike="noStrike">
                <a:solidFill>
                  <a:srgbClr val="5bc2e7"/>
                </a:solidFill>
                <a:latin typeface="Ubuntu"/>
              </a:rPr>
              <a:t>NeuroEye - kamera</a:t>
            </a:r>
            <a:endParaRPr/>
          </a:p>
        </p:txBody>
      </p:sp>
      <p:sp>
        <p:nvSpPr>
          <p:cNvPr id="269" name="TextShape 2"/>
          <p:cNvSpPr txBox="1"/>
          <p:nvPr/>
        </p:nvSpPr>
        <p:spPr>
          <a:xfrm>
            <a:off x="45720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270" name="TextShape 3"/>
          <p:cNvSpPr txBox="1"/>
          <p:nvPr/>
        </p:nvSpPr>
        <p:spPr>
          <a:xfrm>
            <a:off x="3124080" y="62661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Neurosoft - NeuroEye</a:t>
            </a:r>
            <a:endParaRPr/>
          </a:p>
        </p:txBody>
      </p:sp>
      <p:sp>
        <p:nvSpPr>
          <p:cNvPr id="271" name="TextShape 4"/>
          <p:cNvSpPr txBox="1"/>
          <p:nvPr/>
        </p:nvSpPr>
        <p:spPr>
          <a:xfrm>
            <a:off x="655308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CE7B603C-5044-4809-8B50-BF24E203ED29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3122280" y="1356840"/>
            <a:ext cx="2925720" cy="42591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319680"/>
            <a:ext cx="729720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4000" strike="noStrike">
                <a:solidFill>
                  <a:srgbClr val="5bc2e7"/>
                </a:solidFill>
                <a:latin typeface="Ubuntu"/>
              </a:rPr>
              <a:t>NeuroEye - kamera (CD)</a:t>
            </a:r>
            <a:endParaRPr/>
          </a:p>
        </p:txBody>
      </p:sp>
      <p:sp>
        <p:nvSpPr>
          <p:cNvPr id="274" name="TextShape 2"/>
          <p:cNvSpPr txBox="1"/>
          <p:nvPr/>
        </p:nvSpPr>
        <p:spPr>
          <a:xfrm>
            <a:off x="45720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275" name="TextShape 3"/>
          <p:cNvSpPr txBox="1"/>
          <p:nvPr/>
        </p:nvSpPr>
        <p:spPr>
          <a:xfrm>
            <a:off x="3124080" y="62661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Neurosoft - NeuroEye</a:t>
            </a:r>
            <a:endParaRPr/>
          </a:p>
        </p:txBody>
      </p:sp>
      <p:sp>
        <p:nvSpPr>
          <p:cNvPr id="276" name="TextShape 4"/>
          <p:cNvSpPr txBox="1"/>
          <p:nvPr/>
        </p:nvSpPr>
        <p:spPr>
          <a:xfrm>
            <a:off x="655308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BE459404-6182-4DEF-B794-44710AB5D4E6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685800" y="1462320"/>
            <a:ext cx="7882200" cy="44424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457200" y="319680"/>
            <a:ext cx="729720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trike="noStrike">
                <a:solidFill>
                  <a:srgbClr val="5bc2e7"/>
                </a:solidFill>
                <a:latin typeface="Ubuntu"/>
              </a:rPr>
              <a:t>NeuroEye - Zadania</a:t>
            </a:r>
            <a:endParaRPr/>
          </a:p>
        </p:txBody>
      </p:sp>
      <p:sp>
        <p:nvSpPr>
          <p:cNvPr id="2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Detekcja i klasyfikacja obiektów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300h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Akwizycja obrazu i sterowanie kamerą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150h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Uczenie sieci neuronowych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Ubuntu"/>
              </a:rPr>
              <a:t>100h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2600">
                <a:latin typeface="Ubuntu"/>
              </a:rPr>
              <a:t>Opracowanie wyników, zarzązanie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200">
                <a:latin typeface="Ubuntu"/>
              </a:rPr>
              <a:t>50h</a:t>
            </a:r>
            <a:endParaRPr/>
          </a:p>
        </p:txBody>
      </p:sp>
      <p:sp>
        <p:nvSpPr>
          <p:cNvPr id="280" name="TextShape 3"/>
          <p:cNvSpPr txBox="1"/>
          <p:nvPr/>
        </p:nvSpPr>
        <p:spPr>
          <a:xfrm>
            <a:off x="45720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281" name="TextShape 4"/>
          <p:cNvSpPr txBox="1"/>
          <p:nvPr/>
        </p:nvSpPr>
        <p:spPr>
          <a:xfrm>
            <a:off x="3124080" y="62661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Neurosoft - NeuroEye</a:t>
            </a:r>
            <a:endParaRPr/>
          </a:p>
        </p:txBody>
      </p:sp>
      <p:sp>
        <p:nvSpPr>
          <p:cNvPr id="282" name="TextShape 5"/>
          <p:cNvSpPr txBox="1"/>
          <p:nvPr/>
        </p:nvSpPr>
        <p:spPr>
          <a:xfrm>
            <a:off x="655308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378CFB06-79F4-4FE2-AE0F-C62747CD6043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</p:spTree>
  </p:cSld>
  <p:transition spd="slow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1800000" y="1650240"/>
            <a:ext cx="5302800" cy="338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buSzPct val="45000"/>
              <a:buFont typeface="StarSymbol"/>
              <a:buChar char=""/>
            </a:pPr>
            <a:r>
              <a:rPr lang="pl-PL" sz="3600">
                <a:latin typeface="Ubuntu"/>
              </a:rPr>
              <a:t>Dziękuję za uwagę !</a:t>
            </a:r>
            <a:endParaRPr/>
          </a:p>
        </p:txBody>
      </p:sp>
      <p:sp>
        <p:nvSpPr>
          <p:cNvPr id="284" name="TextShape 2"/>
          <p:cNvSpPr txBox="1"/>
          <p:nvPr/>
        </p:nvSpPr>
        <p:spPr>
          <a:xfrm>
            <a:off x="45720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16-2-22</a:t>
            </a:r>
            <a:endParaRPr/>
          </a:p>
        </p:txBody>
      </p:sp>
      <p:sp>
        <p:nvSpPr>
          <p:cNvPr id="285" name="TextShape 3"/>
          <p:cNvSpPr txBox="1"/>
          <p:nvPr/>
        </p:nvSpPr>
        <p:spPr>
          <a:xfrm>
            <a:off x="3124080" y="626616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808080"/>
                </a:solidFill>
                <a:latin typeface="Ubuntu"/>
              </a:rPr>
              <a:t>Neurosoft - NeuroEye</a:t>
            </a:r>
            <a:endParaRPr/>
          </a:p>
        </p:txBody>
      </p:sp>
      <p:sp>
        <p:nvSpPr>
          <p:cNvPr id="286" name="TextShape 4"/>
          <p:cNvSpPr txBox="1"/>
          <p:nvPr/>
        </p:nvSpPr>
        <p:spPr>
          <a:xfrm>
            <a:off x="6553080" y="62661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DC521FA6-7FBE-4994-BAA6-F9A61340F006}" type="slidenum">
              <a:rPr lang="pl-PL" sz="1200" strike="noStrike">
                <a:solidFill>
                  <a:srgbClr val="808080"/>
                </a:solidFill>
                <a:latin typeface="Ubuntu"/>
              </a:rPr>
              <a:t>&lt;numer&gt;</a:t>
            </a:fld>
            <a:endParaRPr/>
          </a:p>
        </p:txBody>
      </p:sp>
    </p:spTree>
  </p:cSld>
  <p:transition spd="slow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Application>LibreOffice/4.4.5.2$Windows_x86 LibreOffice_project/a22f674fd25a3b6f45bdebf25400ed2adff0ff99</Application>
  <Paragraphs>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2013-05-31T09:19:41Z</dcterms:created>
  <dc:creator>Mojito Networks</dc:creator>
  <dc:language>pl-PL</dc:language>
  <cp:lastPrinted>2013-06-04T09:15:25Z</cp:lastPrinted>
  <dcterms:modified xsi:type="dcterms:W3CDTF">2016-02-22T10:07:25Z</dcterms:modified>
  <cp:revision>55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